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1"/>
  </p:notesMasterIdLst>
  <p:sldIdLst>
    <p:sldId id="1659" r:id="rId3"/>
    <p:sldId id="2156" r:id="rId4"/>
    <p:sldId id="2187" r:id="rId5"/>
    <p:sldId id="1791" r:id="rId6"/>
    <p:sldId id="2157" r:id="rId7"/>
    <p:sldId id="2211" r:id="rId8"/>
    <p:sldId id="1952" r:id="rId9"/>
    <p:sldId id="1941" r:id="rId10"/>
    <p:sldId id="2215" r:id="rId11"/>
    <p:sldId id="2190" r:id="rId12"/>
    <p:sldId id="2213" r:id="rId13"/>
    <p:sldId id="2214" r:id="rId14"/>
    <p:sldId id="2191" r:id="rId15"/>
    <p:sldId id="2216" r:id="rId16"/>
    <p:sldId id="2217" r:id="rId17"/>
    <p:sldId id="1960" r:id="rId18"/>
    <p:sldId id="2218" r:id="rId19"/>
    <p:sldId id="2219" r:id="rId20"/>
    <p:sldId id="2220" r:id="rId21"/>
    <p:sldId id="2159" r:id="rId22"/>
    <p:sldId id="2221" r:id="rId23"/>
    <p:sldId id="2222" r:id="rId24"/>
    <p:sldId id="2199" r:id="rId25"/>
    <p:sldId id="2231" r:id="rId26"/>
    <p:sldId id="2223" r:id="rId27"/>
    <p:sldId id="2224" r:id="rId28"/>
    <p:sldId id="2192" r:id="rId29"/>
    <p:sldId id="2193" r:id="rId30"/>
    <p:sldId id="2225" r:id="rId31"/>
    <p:sldId id="2227" r:id="rId32"/>
    <p:sldId id="2226" r:id="rId33"/>
    <p:sldId id="2209" r:id="rId34"/>
    <p:sldId id="2228" r:id="rId35"/>
    <p:sldId id="2196" r:id="rId36"/>
    <p:sldId id="2229" r:id="rId37"/>
    <p:sldId id="2230" r:id="rId38"/>
    <p:sldId id="1996" r:id="rId39"/>
    <p:sldId id="1894" r:id="rId4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71" autoAdjust="0"/>
    <p:restoredTop sz="86418" autoAdjust="0"/>
  </p:normalViewPr>
  <p:slideViewPr>
    <p:cSldViewPr>
      <p:cViewPr varScale="1">
        <p:scale>
          <a:sx n="97" d="100"/>
          <a:sy n="97" d="100"/>
        </p:scale>
        <p:origin x="-1498"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468478F-85AB-4F2F-9836-360E2A3B8D3A}" type="datetimeFigureOut">
              <a:rPr lang="en-US" smtClean="0"/>
              <a:pPr/>
              <a:t>4/5/2022</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38</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4/5/2022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4/5/2022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4/5/2022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4/5/2022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4/5/2022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4/5/2022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4/5/2022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4/5/2022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4/5/2022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bit.ly/surveyofpaulineepist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“Learning to Walk in Freedom”</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5:13 – 26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12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6 April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God has grand purposes for us when He frees us from our former life of sin and releases us to a new life of righteousness.  Too quickly, however, we forget what true freedom is, falling back on worldly ideas of freedom.  Because of our tendency to forget what we are freed from and what we are feed for, Paul makes things perfectly clear in </a:t>
            </a:r>
            <a:r>
              <a:rPr lang="en-US" sz="2400" b="1" dirty="0" smtClean="0">
                <a:effectLst>
                  <a:outerShdw blurRad="38100" dist="38100" dir="2700000" algn="tl">
                    <a:srgbClr val="000000">
                      <a:alpha val="43137"/>
                    </a:srgbClr>
                  </a:outerShdw>
                </a:effectLst>
                <a:latin typeface="Cambria" pitchFamily="18" charset="0"/>
              </a:rPr>
              <a:t>Galatians 5:13-15</a:t>
            </a:r>
            <a:r>
              <a:rPr lang="en-US" sz="2400" b="1" dirty="0" smtClean="0">
                <a:latin typeface="Cambria" pitchFamily="18" charset="0"/>
              </a:rPr>
              <a:t>.  </a:t>
            </a:r>
          </a:p>
          <a:p>
            <a:pPr indent="457200">
              <a:spcAft>
                <a:spcPts val="1200"/>
              </a:spcAft>
            </a:pPr>
            <a:r>
              <a:rPr lang="en-US" sz="2400" b="1" dirty="0" smtClean="0">
                <a:latin typeface="Cambria" pitchFamily="18" charset="0"/>
              </a:rPr>
              <a:t>Though the Galatians had been “called to freedom,” it wasn’t of “grace”; the kind of freedom of which the </a:t>
            </a:r>
            <a:r>
              <a:rPr lang="en-US" sz="2400" b="1" i="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accused Paul and his fellow preachers of preaching.  Like legalists today, the </a:t>
            </a:r>
            <a:r>
              <a:rPr lang="en-US" sz="2400" b="1" i="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feared that without the Law as a rule of life, people would become lawless.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5:13 – 15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responds by reminding the Galatians that Christian freedom is not a license to indulge the selfish and sinful desires of the flesh.  Paul warns his readers against giving our flesh—our natural tendency toward sin—an “opportunity” by abusing our freedom.  </a:t>
            </a:r>
          </a:p>
          <a:p>
            <a:pPr indent="457200">
              <a:spcAft>
                <a:spcPts val="1200"/>
              </a:spcAft>
            </a:pPr>
            <a:r>
              <a:rPr lang="en-US" sz="2400" b="1" dirty="0" smtClean="0">
                <a:latin typeface="Cambria" pitchFamily="18" charset="0"/>
              </a:rPr>
              <a:t>The Greek word translated “opportunity” is referring to a “</a:t>
            </a:r>
            <a:r>
              <a:rPr lang="en-US" sz="2400" b="1" dirty="0" smtClean="0">
                <a:effectLst>
                  <a:outerShdw blurRad="38100" dist="38100" dir="2700000" algn="tl">
                    <a:srgbClr val="000000">
                      <a:alpha val="43137"/>
                    </a:srgbClr>
                  </a:outerShdw>
                </a:effectLst>
                <a:latin typeface="Cambria" pitchFamily="18" charset="0"/>
              </a:rPr>
              <a:t>pretext</a:t>
            </a:r>
            <a:r>
              <a:rPr lang="en-US" sz="2400" b="1" dirty="0" smtClean="0">
                <a:latin typeface="Cambria" pitchFamily="18" charset="0"/>
              </a:rPr>
              <a:t>.”  That is, God’s grace should never be used as an excuse for sin.  Again, the grace of God should never be used as an excuse for succumbing to temptation and sin.  </a:t>
            </a:r>
          </a:p>
          <a:p>
            <a:pPr indent="457200">
              <a:spcAft>
                <a:spcPts val="1200"/>
              </a:spcAft>
            </a:pPr>
            <a:r>
              <a:rPr lang="en-US" sz="2400" b="1" dirty="0" smtClean="0">
                <a:latin typeface="Cambria" pitchFamily="18" charset="0"/>
              </a:rPr>
              <a:t>Paul says that we have been freed from the power of sin.  To return to the sinful lifestyle that God has forgiven would be to return to slavery.  Instead, having been freed from the dark, shameful oppression of sin, we are to embrace our true calling to serve one another through love (</a:t>
            </a:r>
            <a:r>
              <a:rPr lang="en-US" sz="2400" b="1" dirty="0" smtClean="0">
                <a:effectLst>
                  <a:outerShdw blurRad="38100" dist="38100" dir="2700000" algn="tl">
                    <a:srgbClr val="000000">
                      <a:alpha val="43137"/>
                    </a:srgbClr>
                  </a:outerShdw>
                </a:effectLst>
                <a:latin typeface="Cambria" pitchFamily="18" charset="0"/>
              </a:rPr>
              <a:t>5:13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5:13 – 15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1"/>
            <a:ext cx="8534400" cy="46166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Liberty should result in </a:t>
            </a:r>
            <a:r>
              <a:rPr lang="en-US" sz="2400" b="1" u="sng"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not legalism or license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5:13 – 15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5 - 13 liberty.jpg"/>
          <p:cNvPicPr>
            <a:picLocks noChangeAspect="1"/>
          </p:cNvPicPr>
          <p:nvPr/>
        </p:nvPicPr>
        <p:blipFill>
          <a:blip r:embed="rId3" cstate="print">
            <a:lum/>
          </a:blip>
          <a:srcRect r="6556"/>
          <a:stretch>
            <a:fillRect/>
          </a:stretch>
        </p:blipFill>
        <p:spPr>
          <a:xfrm>
            <a:off x="304800" y="1905000"/>
            <a:ext cx="8534400" cy="3221114"/>
          </a:xfrm>
          <a:prstGeom prst="rect">
            <a:avLst/>
          </a:prstGeom>
          <a:ln w="25400">
            <a:solidFill>
              <a:schemeClr val="tx1"/>
            </a:solidFill>
          </a:ln>
        </p:spPr>
      </p:pic>
      <p:sp>
        <p:nvSpPr>
          <p:cNvPr id="6" name="TextBox 5"/>
          <p:cNvSpPr txBox="1"/>
          <p:nvPr/>
        </p:nvSpPr>
        <p:spPr>
          <a:xfrm>
            <a:off x="304800" y="5410200"/>
            <a:ext cx="8534400" cy="120032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Serving others out of love frees us from our own self-centeredness.  It humbles our pride.  It has the power to transform us into the image of Jesus Christ.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8" presetClass="entr" presetSubtype="32"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Love brings us into the fullness of God’s purpose for our lives.  In fact, love itself transcends the dos and don’ts of law, rendering them irrelevant.  Love also limits our natural tendencies to sin, rendering them impotent.  By living a life of service through love, we avoid legalism and license.  </a:t>
            </a:r>
          </a:p>
          <a:p>
            <a:pPr indent="457200">
              <a:spcAft>
                <a:spcPts val="1200"/>
              </a:spcAft>
            </a:pPr>
            <a:r>
              <a:rPr lang="en-US" sz="2400" b="1" dirty="0" smtClean="0">
                <a:latin typeface="Cambria" pitchFamily="18" charset="0"/>
              </a:rPr>
              <a:t>This is why Paul can say in </a:t>
            </a:r>
            <a:r>
              <a:rPr lang="en-US" sz="2400" b="1" dirty="0" smtClean="0">
                <a:effectLst>
                  <a:outerShdw blurRad="38100" dist="38100" dir="2700000" algn="tl">
                    <a:srgbClr val="000000">
                      <a:alpha val="43137"/>
                    </a:srgbClr>
                  </a:outerShdw>
                </a:effectLst>
                <a:latin typeface="Cambria" pitchFamily="18" charset="0"/>
              </a:rPr>
              <a:t>5:14</a:t>
            </a:r>
            <a:r>
              <a:rPr lang="en-US" sz="2400" b="1" dirty="0" smtClean="0">
                <a:latin typeface="Cambria" pitchFamily="18" charset="0"/>
              </a:rPr>
              <a:t>, </a:t>
            </a:r>
            <a:r>
              <a:rPr lang="en-US" sz="2400" b="1" i="1" dirty="0" smtClean="0">
                <a:latin typeface="Cambria" pitchFamily="18" charset="0"/>
              </a:rPr>
              <a:t>“For the whole Law is fulfilled in one word, in the statement, ‘You shall love your neighbor as yourself.’”</a:t>
            </a:r>
            <a:r>
              <a:rPr lang="en-US" sz="2400" b="1" dirty="0" smtClean="0">
                <a:latin typeface="Cambria" pitchFamily="18" charset="0"/>
              </a:rPr>
              <a:t>  So simple, so basic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yet so easily forgotten!  The idea of loving one’s neighbor self-sacrificially is so foundational that the above quotation from </a:t>
            </a:r>
            <a:r>
              <a:rPr lang="en-US" sz="2400" b="1" dirty="0" smtClean="0">
                <a:effectLst>
                  <a:outerShdw blurRad="38100" dist="38100" dir="2700000" algn="tl">
                    <a:srgbClr val="000000">
                      <a:alpha val="43137"/>
                    </a:srgbClr>
                  </a:outerShdw>
                </a:effectLst>
                <a:latin typeface="Cambria" pitchFamily="18" charset="0"/>
              </a:rPr>
              <a:t>Leviticus 19:18</a:t>
            </a:r>
            <a:r>
              <a:rPr lang="en-US" sz="2400" b="1" dirty="0" smtClean="0">
                <a:latin typeface="Cambria" pitchFamily="18" charset="0"/>
              </a:rPr>
              <a:t> shows up all over the New Testament.  Jesus says that besides the commandments to love God with all our being, this is the greatest commandment (</a:t>
            </a:r>
            <a:r>
              <a:rPr lang="en-US" sz="2400" b="1" dirty="0" smtClean="0">
                <a:effectLst>
                  <a:outerShdw blurRad="38100" dist="38100" dir="2700000" algn="tl">
                    <a:srgbClr val="000000">
                      <a:alpha val="43137"/>
                    </a:srgbClr>
                  </a:outerShdw>
                </a:effectLst>
                <a:latin typeface="Cambria" pitchFamily="18" charset="0"/>
              </a:rPr>
              <a:t>Mk 12:31</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5:13 – 15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James calls it the “royal law” (</a:t>
            </a:r>
            <a:r>
              <a:rPr lang="en-US" sz="2400" b="1" dirty="0" smtClean="0">
                <a:effectLst>
                  <a:outerShdw blurRad="38100" dist="38100" dir="2700000" algn="tl">
                    <a:srgbClr val="000000">
                      <a:alpha val="43137"/>
                    </a:srgbClr>
                  </a:outerShdw>
                </a:effectLst>
                <a:latin typeface="Cambria" pitchFamily="18" charset="0"/>
              </a:rPr>
              <a:t>James 2:8</a:t>
            </a:r>
            <a:r>
              <a:rPr lang="en-US" sz="2400" b="1" dirty="0" smtClean="0">
                <a:latin typeface="Cambria" pitchFamily="18" charset="0"/>
              </a:rPr>
              <a:t>).  Similarly, the apostle John emphasizes the need not only to love God but to love one’s brother also (</a:t>
            </a:r>
            <a:r>
              <a:rPr lang="en-US" sz="2400" b="1" dirty="0" smtClean="0">
                <a:effectLst>
                  <a:outerShdw blurRad="38100" dist="38100" dir="2700000" algn="tl">
                    <a:srgbClr val="000000">
                      <a:alpha val="43137"/>
                    </a:srgbClr>
                  </a:outerShdw>
                </a:effectLst>
                <a:latin typeface="Cambria" pitchFamily="18" charset="0"/>
              </a:rPr>
              <a:t>1John 4:21</a:t>
            </a:r>
            <a:r>
              <a:rPr lang="en-US" sz="2400" b="1" dirty="0" smtClean="0">
                <a:latin typeface="Cambria" pitchFamily="18" charset="0"/>
              </a:rPr>
              <a:t>).  In his letter to the Romans, Paul says that every command of the </a:t>
            </a:r>
            <a:r>
              <a:rPr lang="en-US" sz="2400" b="1" dirty="0" smtClean="0">
                <a:effectLst>
                  <a:outerShdw blurRad="38100" dist="38100" dir="2700000" algn="tl">
                    <a:srgbClr val="000000">
                      <a:alpha val="43137"/>
                    </a:srgbClr>
                  </a:outerShdw>
                </a:effectLst>
                <a:latin typeface="Cambria" pitchFamily="18" charset="0"/>
              </a:rPr>
              <a:t>OT</a:t>
            </a:r>
            <a:r>
              <a:rPr lang="en-US" sz="2400" b="1" dirty="0" smtClean="0">
                <a:latin typeface="Cambria" pitchFamily="18" charset="0"/>
              </a:rPr>
              <a:t> Law is “summed up” in this saying, </a:t>
            </a:r>
            <a:r>
              <a:rPr lang="en-US" sz="2400" b="1" i="1" dirty="0" smtClean="0">
                <a:latin typeface="Cambria" pitchFamily="18" charset="0"/>
              </a:rPr>
              <a:t>“You shall love your neighbor as yourself”</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Romans 13:9</a:t>
            </a:r>
            <a:r>
              <a:rPr lang="en-US" sz="2400" b="1" dirty="0" smtClean="0">
                <a:latin typeface="Cambria" pitchFamily="18" charset="0"/>
              </a:rPr>
              <a:t>).  </a:t>
            </a:r>
          </a:p>
          <a:p>
            <a:pPr indent="457200">
              <a:spcAft>
                <a:spcPts val="1200"/>
              </a:spcAft>
            </a:pPr>
            <a:r>
              <a:rPr lang="en-US" sz="2400" b="1" dirty="0" smtClean="0">
                <a:latin typeface="Cambria" pitchFamily="18" charset="0"/>
              </a:rPr>
              <a:t>The love Paul has in mind isn’t a </a:t>
            </a:r>
            <a:r>
              <a:rPr lang="en-US" sz="2400" b="1" i="1" dirty="0" smtClean="0">
                <a:effectLst>
                  <a:outerShdw blurRad="38100" dist="38100" dir="2700000" algn="tl">
                    <a:srgbClr val="000000">
                      <a:alpha val="43137"/>
                    </a:srgbClr>
                  </a:outerShdw>
                </a:effectLst>
                <a:latin typeface="Cambria" pitchFamily="18" charset="0"/>
              </a:rPr>
              <a:t>wishy-washy</a:t>
            </a:r>
            <a:r>
              <a:rPr lang="en-US" sz="2400" b="1" dirty="0" smtClean="0">
                <a:latin typeface="Cambria" pitchFamily="18" charset="0"/>
              </a:rPr>
              <a:t> kind of affection based on fleeting emotions.  Nor is it the kind of love that looks for love in return.  The love Paul speaks about is the love God demonstrated when He gave His Son for us (</a:t>
            </a:r>
            <a:r>
              <a:rPr lang="en-US" sz="2400" b="1" dirty="0" smtClean="0">
                <a:effectLst>
                  <a:outerShdw blurRad="38100" dist="38100" dir="2700000" algn="tl">
                    <a:srgbClr val="000000">
                      <a:alpha val="43137"/>
                    </a:srgbClr>
                  </a:outerShdw>
                </a:effectLst>
                <a:latin typeface="Cambria" pitchFamily="18" charset="0"/>
              </a:rPr>
              <a:t>John 3:16</a:t>
            </a:r>
            <a:r>
              <a:rPr lang="en-US" sz="2400" b="1" dirty="0" smtClean="0">
                <a:latin typeface="Cambria" pitchFamily="18" charset="0"/>
              </a:rPr>
              <a:t>).  This </a:t>
            </a:r>
            <a:r>
              <a:rPr lang="en-US" sz="2400" b="1" i="1" dirty="0" smtClean="0">
                <a:effectLst>
                  <a:outerShdw blurRad="38100" dist="38100" dir="2700000" algn="tl">
                    <a:srgbClr val="000000">
                      <a:alpha val="43137"/>
                    </a:srgbClr>
                  </a:outerShdw>
                </a:effectLst>
                <a:latin typeface="Cambria" pitchFamily="18" charset="0"/>
              </a:rPr>
              <a:t>agape</a:t>
            </a:r>
            <a:r>
              <a:rPr lang="en-US" sz="2400" b="1" dirty="0" smtClean="0">
                <a:latin typeface="Cambria" pitchFamily="18" charset="0"/>
              </a:rPr>
              <a:t> love gives and keeps on giving, even when it receives nothing in return.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5:13 – 15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Finally, Paul warns against living self-indulgent, self-serving, and self-centered lives—lives characterized by the opposite of </a:t>
            </a:r>
            <a:r>
              <a:rPr lang="en-US" sz="2400" b="1" i="1" dirty="0" smtClean="0">
                <a:effectLst>
                  <a:outerShdw blurRad="38100" dist="38100" dir="2700000" algn="tl">
                    <a:srgbClr val="000000">
                      <a:alpha val="43137"/>
                    </a:srgbClr>
                  </a:outerShdw>
                </a:effectLst>
                <a:latin typeface="Cambria" pitchFamily="18" charset="0"/>
              </a:rPr>
              <a:t>agape</a:t>
            </a:r>
            <a:r>
              <a:rPr lang="en-US" sz="2400" b="1" dirty="0" smtClean="0">
                <a:latin typeface="Cambria" pitchFamily="18" charset="0"/>
              </a:rPr>
              <a:t> love.  If we exploit others and disregard their needs, we will reduce the entire church to clawing competition and cutting criticism (</a:t>
            </a:r>
            <a:r>
              <a:rPr lang="en-US" sz="2400" b="1" dirty="0" smtClean="0">
                <a:effectLst>
                  <a:outerShdw blurRad="38100" dist="38100" dir="2700000" algn="tl">
                    <a:srgbClr val="000000">
                      <a:alpha val="43137"/>
                    </a:srgbClr>
                  </a:outerShdw>
                </a:effectLst>
                <a:latin typeface="Cambria" pitchFamily="18" charset="0"/>
              </a:rPr>
              <a:t>5:15</a:t>
            </a:r>
            <a:r>
              <a:rPr lang="en-US" sz="2400" b="1" dirty="0" smtClean="0">
                <a:latin typeface="Cambria" pitchFamily="18" charset="0"/>
              </a:rPr>
              <a:t>).</a:t>
            </a:r>
          </a:p>
          <a:p>
            <a:pPr indent="457200">
              <a:spcAft>
                <a:spcPts val="1200"/>
              </a:spcAft>
            </a:pPr>
            <a:r>
              <a:rPr lang="en-US" sz="2400" b="1" dirty="0" smtClean="0">
                <a:latin typeface="Cambria" pitchFamily="18" charset="0"/>
              </a:rPr>
              <a:t>We will consume each other until nothing remains but picked-over bones.  What a horrible picture Paul paints of life lived according to the flesh!</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5:13 – 15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5:16 – 18</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087189"/>
            <a:ext cx="8458200" cy="3185487"/>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16</a:t>
            </a:r>
            <a:r>
              <a:rPr lang="en-US" sz="2700" i="1" dirty="0" smtClean="0">
                <a:latin typeface="Georgia" pitchFamily="18" charset="0"/>
              </a:rPr>
              <a:t>So I say, walk by the Spirit, and you will not gratify the desires of the flesh.  </a:t>
            </a:r>
            <a:r>
              <a:rPr lang="en-US" sz="2700" b="1" baseline="30000" dirty="0" smtClean="0">
                <a:effectLst>
                  <a:outerShdw blurRad="38100" dist="38100" dir="2700000" algn="tl">
                    <a:srgbClr val="000000">
                      <a:alpha val="43137"/>
                    </a:srgbClr>
                  </a:outerShdw>
                </a:effectLst>
                <a:latin typeface="Georgia" pitchFamily="18" charset="0"/>
              </a:rPr>
              <a:t>17</a:t>
            </a:r>
            <a:r>
              <a:rPr lang="en-US" sz="2700" i="1" dirty="0" smtClean="0">
                <a:latin typeface="Georgia" pitchFamily="18" charset="0"/>
              </a:rPr>
              <a:t>For the flesh desires what is contrary to the Spirit, and the Spirit what is contrary to the flesh.  They are in conflict with each other, so that you are not to do whatever you want.  </a:t>
            </a:r>
            <a:r>
              <a:rPr lang="en-US" sz="2700" b="1" baseline="30000" dirty="0" smtClean="0">
                <a:effectLst>
                  <a:outerShdw blurRad="38100" dist="38100" dir="2700000" algn="tl">
                    <a:srgbClr val="000000">
                      <a:alpha val="43137"/>
                    </a:srgbClr>
                  </a:outerShdw>
                </a:effectLst>
                <a:latin typeface="Georgia" pitchFamily="18" charset="0"/>
              </a:rPr>
              <a:t>18</a:t>
            </a:r>
            <a:r>
              <a:rPr lang="en-US" sz="2700" i="1" dirty="0" smtClean="0">
                <a:latin typeface="Georgia" pitchFamily="18" charset="0"/>
              </a:rPr>
              <a:t>But if you are led by the Spirit, you are not under the law.</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have seen that true Christian liberty is a balancing act between legalism and license.  The answer to legalism is that the death of Christ set us free from the oppressive and pervasive mandates of the Law.  The answer to license is that the Holy Spirit is able to set us free from the oppressive and persuasive desires of the flesh.</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Galatians 5:16-18</a:t>
            </a:r>
            <a:r>
              <a:rPr lang="en-US" sz="2400" b="1" dirty="0" smtClean="0">
                <a:latin typeface="Cambria" pitchFamily="18" charset="0"/>
              </a:rPr>
              <a:t>, Paul exposes the gritty warfare that rages between our desperately wicked, sinful tendency toward unrighteousness and the Holy Spirit’s work to woo us in the way of obedience and righteousness.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5:16 – 18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person we used to be without Christ (the flesh) still tries to gain a foothold in our new life and trip us up.  The old nature tempts us to indulge in the old ways or trust in the old means instead of allowing the Holy Spirit to take control.  We’re free in Christ, but the flesh constantly challenges that freedom.  To grow in Christ, then, we must take deliberate action against the relentless demands of the flesh.</a:t>
            </a:r>
          </a:p>
          <a:p>
            <a:pPr indent="457200">
              <a:spcAft>
                <a:spcPts val="1200"/>
              </a:spcAft>
            </a:pPr>
            <a:r>
              <a:rPr lang="en-US" sz="2400" b="1" dirty="0" smtClean="0">
                <a:latin typeface="Cambria" pitchFamily="18" charset="0"/>
              </a:rPr>
              <a:t>The phrase </a:t>
            </a:r>
            <a:r>
              <a:rPr lang="en-US" sz="2400" b="1" i="1" dirty="0" smtClean="0">
                <a:latin typeface="Cambria" pitchFamily="18" charset="0"/>
              </a:rPr>
              <a:t>“walk by the Spirit”</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5:16</a:t>
            </a:r>
            <a:r>
              <a:rPr lang="en-US" sz="2400" b="1" dirty="0" smtClean="0">
                <a:latin typeface="Cambria" pitchFamily="18" charset="0"/>
              </a:rPr>
              <a:t> is another way of saying, “live by the Spirit” or “let your conduct be directed by the Spirit.”  The issue is control.  The solution is surrender.  Our sinful desires and the desires of the Holy Spirit are forever at odds with each other.  Actually, it’s more like an internal war.</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5:16 – 18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live by the power of the Spirit, we will not indulge the flesh.  When we indulge the flesh, we are not living under the control of the Spirit (</a:t>
            </a:r>
            <a:r>
              <a:rPr lang="en-US" sz="2400" b="1" dirty="0" smtClean="0">
                <a:effectLst>
                  <a:outerShdw blurRad="38100" dist="38100" dir="2700000" algn="tl">
                    <a:srgbClr val="000000">
                      <a:alpha val="43137"/>
                    </a:srgbClr>
                  </a:outerShdw>
                </a:effectLst>
                <a:latin typeface="Cambria" pitchFamily="18" charset="0"/>
              </a:rPr>
              <a:t>5:16-17</a:t>
            </a:r>
            <a:r>
              <a:rPr lang="en-US" sz="2400" b="1" dirty="0" smtClean="0">
                <a:latin typeface="Cambria" pitchFamily="18" charset="0"/>
              </a:rPr>
              <a:t>).  </a:t>
            </a:r>
          </a:p>
          <a:p>
            <a:pPr indent="457200">
              <a:spcAft>
                <a:spcPts val="1200"/>
              </a:spcAft>
            </a:pPr>
            <a:r>
              <a:rPr lang="en-US" sz="2400" b="1" dirty="0" smtClean="0">
                <a:latin typeface="Cambria" pitchFamily="18" charset="0"/>
              </a:rPr>
              <a:t>The great Protestant Reformer </a:t>
            </a:r>
            <a:r>
              <a:rPr lang="en-US" sz="2400" b="1" dirty="0" smtClean="0">
                <a:effectLst>
                  <a:outerShdw blurRad="38100" dist="38100" dir="2700000" algn="tl">
                    <a:srgbClr val="000000">
                      <a:alpha val="43137"/>
                    </a:srgbClr>
                  </a:outerShdw>
                </a:effectLst>
                <a:latin typeface="Cambria" pitchFamily="18" charset="0"/>
              </a:rPr>
              <a:t>John Calvin</a:t>
            </a:r>
            <a:r>
              <a:rPr lang="en-US" sz="2400" b="1" dirty="0" smtClean="0">
                <a:latin typeface="Cambria" pitchFamily="18" charset="0"/>
              </a:rPr>
              <a:t> put this well: “The spiritual life will not be maintained without a struggle.  Disobedience and rebellion against the Spirit of God pervade the whole nature of man.  If we would obey the Spirit, we must labor, and fight, and apply our utmost energy; and we must begin with self-denial.”  </a:t>
            </a:r>
          </a:p>
          <a:p>
            <a:pPr indent="457200">
              <a:spcAft>
                <a:spcPts val="1200"/>
              </a:spcAft>
            </a:pPr>
            <a:r>
              <a:rPr lang="en-US" sz="2400" b="1" dirty="0" smtClean="0">
                <a:latin typeface="Cambria" pitchFamily="18" charset="0"/>
              </a:rPr>
              <a:t>Small wonder that Jesus, when describing how His followers are to </a:t>
            </a:r>
            <a:r>
              <a:rPr lang="en-US" sz="2400" b="1" i="1" dirty="0" smtClean="0">
                <a:latin typeface="Cambria" pitchFamily="18" charset="0"/>
              </a:rPr>
              <a:t>“come after”</a:t>
            </a:r>
            <a:r>
              <a:rPr lang="en-US" sz="2400" b="1" dirty="0" smtClean="0">
                <a:latin typeface="Cambria" pitchFamily="18" charset="0"/>
              </a:rPr>
              <a:t> Him, stated first that we must deny ourselves (</a:t>
            </a:r>
            <a:r>
              <a:rPr lang="en-US" sz="2400" b="1" dirty="0" smtClean="0">
                <a:effectLst>
                  <a:outerShdw blurRad="38100" dist="38100" dir="2700000" algn="tl">
                    <a:srgbClr val="000000">
                      <a:alpha val="43137"/>
                    </a:srgbClr>
                  </a:outerShdw>
                </a:effectLst>
                <a:latin typeface="Cambria" pitchFamily="18" charset="0"/>
              </a:rPr>
              <a:t>Luke 9:23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5:16 – 18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chapter five</a:t>
            </a:r>
            <a:r>
              <a:rPr lang="en-US" sz="2400" b="1" dirty="0" smtClean="0">
                <a:latin typeface="Cambria" pitchFamily="18" charset="0"/>
              </a:rPr>
              <a:t>, Paul reaches the climax of this epistle, by stating what can properly be called the theme of the letter: </a:t>
            </a:r>
          </a:p>
          <a:p>
            <a:pPr indent="457200">
              <a:spcAft>
                <a:spcPts val="1200"/>
              </a:spcAft>
            </a:pPr>
            <a:r>
              <a:rPr lang="en-US" sz="2400" b="1" i="1" dirty="0" smtClean="0">
                <a:latin typeface="Cambria" pitchFamily="18" charset="0"/>
              </a:rPr>
              <a:t>“Stand fast therefore in the liberty by which Christ has made us free, and do not be entangled again with a yoke of bondage.”</a:t>
            </a:r>
            <a:r>
              <a:rPr lang="en-US" sz="2400" b="1" dirty="0" smtClean="0">
                <a:latin typeface="Cambria" pitchFamily="18" charset="0"/>
              </a:rPr>
              <a:t>   </a:t>
            </a:r>
          </a:p>
          <a:p>
            <a:pPr indent="457200">
              <a:spcAft>
                <a:spcPts val="1200"/>
              </a:spcAft>
            </a:pPr>
            <a:r>
              <a:rPr lang="en-US" sz="2400" b="1" dirty="0" smtClean="0">
                <a:latin typeface="Cambria" pitchFamily="18" charset="0"/>
              </a:rPr>
              <a:t>Paul does not want anyone to think that liberty in Christ means license, and encourages them to use their liberty in order to serve one another in love.  The two-fold benefit of this proper use of liberty is that one actually fulfills the Law, and at the same time does not give the flesh an opportunity to cause them to bite and devour one another (</a:t>
            </a:r>
            <a:r>
              <a:rPr lang="en-US" sz="2400" b="1" dirty="0" smtClean="0">
                <a:effectLst>
                  <a:outerShdw blurRad="38100" dist="38100" dir="2700000" algn="tl">
                    <a:srgbClr val="000000">
                      <a:alpha val="43137"/>
                    </a:srgbClr>
                  </a:outerShdw>
                </a:effectLst>
                <a:latin typeface="Cambria" pitchFamily="18" charset="0"/>
              </a:rPr>
              <a:t>5:13-15</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2" name="Picture 1" descr="5 - 16.jpg"/>
          <p:cNvPicPr>
            <a:picLocks noChangeAspect="1"/>
          </p:cNvPicPr>
          <p:nvPr/>
        </p:nvPicPr>
        <p:blipFill>
          <a:blip r:embed="rId2" cstate="print"/>
          <a:srcRect l="5833"/>
          <a:stretch>
            <a:fillRect/>
          </a:stretch>
        </p:blipFill>
        <p:spPr>
          <a:xfrm>
            <a:off x="304800" y="533400"/>
            <a:ext cx="8610600" cy="575056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all-out war between the Spirit of God and our sinful flesh is unrelenting in this life.  The two are opponents, enemies, unrelenting combatants.  So fierce is the battle that the flesh keeps us from doing the things that we genuinely want to do to please God (</a:t>
            </a:r>
            <a:r>
              <a:rPr lang="en-US" sz="2400" b="1" dirty="0" smtClean="0">
                <a:effectLst>
                  <a:outerShdw blurRad="38100" dist="38100" dir="2700000" algn="tl">
                    <a:srgbClr val="000000">
                      <a:alpha val="43137"/>
                    </a:srgbClr>
                  </a:outerShdw>
                </a:effectLst>
                <a:latin typeface="Cambria" pitchFamily="18" charset="0"/>
              </a:rPr>
              <a:t>5:17</a:t>
            </a:r>
            <a:r>
              <a:rPr lang="en-US" sz="2400" b="1" dirty="0" smtClean="0">
                <a:latin typeface="Cambria" pitchFamily="18" charset="0"/>
              </a:rPr>
              <a:t>).  </a:t>
            </a:r>
          </a:p>
          <a:p>
            <a:pPr indent="457200">
              <a:spcAft>
                <a:spcPts val="1200"/>
              </a:spcAft>
            </a:pPr>
            <a:r>
              <a:rPr lang="en-US" sz="2400" b="1" dirty="0" smtClean="0">
                <a:latin typeface="Cambria" pitchFamily="18" charset="0"/>
              </a:rPr>
              <a:t>Many Christians doubt the assurance of their salvation because of this unending struggle within us.  If that’s you, stop doubting!  The fact that you even care about the struggle is a sign that the Spirit is working in you </a:t>
            </a:r>
            <a:r>
              <a:rPr lang="en-US" sz="2400" b="1" i="1" dirty="0" smtClean="0">
                <a:latin typeface="Cambria" pitchFamily="18" charset="0"/>
              </a:rPr>
              <a:t>“both to will and to work for His good pleasure”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Phil 2:13</a:t>
            </a:r>
            <a:r>
              <a:rPr lang="en-US" sz="2400" b="1" dirty="0" smtClean="0">
                <a:latin typeface="Cambria" pitchFamily="18" charset="0"/>
              </a:rPr>
              <a:t>).  If the Spirit of God was not fighting this battle on your behalf, you wouldn’t care one bit about struggling against sin.</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5:16 – 18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words about the war between the Spirit and the flesh are directed against our tendency to slip off balance into license.  But he also deals with the other extreme—the Law.  How easy it is to respond to the flesh by retreating into legalism!</a:t>
            </a:r>
          </a:p>
          <a:p>
            <a:pPr indent="457200">
              <a:spcAft>
                <a:spcPts val="1200"/>
              </a:spcAft>
            </a:pPr>
            <a:r>
              <a:rPr lang="en-US" sz="2400" b="1" dirty="0" smtClean="0">
                <a:latin typeface="Cambria" pitchFamily="18" charset="0"/>
              </a:rPr>
              <a:t>How often we interpret the Spirit working in us to will and to work as our own conscience pushing us to obey external rules and regulations.  Paul reminds us that being led by the Spirit means being transformed from the inside out, which results in both attitudes and actions that transcend the Law: </a:t>
            </a:r>
            <a:r>
              <a:rPr lang="en-US" sz="2400" b="1" i="1" dirty="0" smtClean="0">
                <a:latin typeface="Cambria" pitchFamily="18" charset="0"/>
              </a:rPr>
              <a:t>“If you are led by the Spirit, you are not under the Law”</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5:18</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5:16 – 18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5:19 – 23</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087189"/>
            <a:ext cx="8458200" cy="4431983"/>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19</a:t>
            </a:r>
            <a:r>
              <a:rPr lang="en-US" sz="2700" i="1" dirty="0" smtClean="0">
                <a:latin typeface="Georgia" pitchFamily="18" charset="0"/>
              </a:rPr>
              <a:t>The acts of the flesh are obvious: sexual immorality, impurity and debauchery; </a:t>
            </a:r>
            <a:r>
              <a:rPr lang="en-US" sz="2700" b="1" baseline="30000" dirty="0" smtClean="0">
                <a:effectLst>
                  <a:outerShdw blurRad="38100" dist="38100" dir="2700000" algn="tl">
                    <a:srgbClr val="000000">
                      <a:alpha val="43137"/>
                    </a:srgbClr>
                  </a:outerShdw>
                </a:effectLst>
                <a:latin typeface="Georgia" pitchFamily="18" charset="0"/>
              </a:rPr>
              <a:t>20</a:t>
            </a:r>
            <a:r>
              <a:rPr lang="en-US" sz="2700" i="1" dirty="0" smtClean="0">
                <a:latin typeface="Georgia" pitchFamily="18" charset="0"/>
              </a:rPr>
              <a:t>idolatry and witchcraft; hatred, discord, jealousy, fits of rage, selfish ambition, dissensions, factions  </a:t>
            </a:r>
            <a:r>
              <a:rPr lang="en-US" sz="2700" b="1" baseline="30000" dirty="0" smtClean="0">
                <a:effectLst>
                  <a:outerShdw blurRad="38100" dist="38100" dir="2700000" algn="tl">
                    <a:srgbClr val="000000">
                      <a:alpha val="43137"/>
                    </a:srgbClr>
                  </a:outerShdw>
                </a:effectLst>
                <a:latin typeface="Georgia" pitchFamily="18" charset="0"/>
              </a:rPr>
              <a:t>21</a:t>
            </a:r>
            <a:r>
              <a:rPr lang="en-US" sz="2700" i="1" dirty="0" smtClean="0">
                <a:latin typeface="Georgia" pitchFamily="18" charset="0"/>
              </a:rPr>
              <a:t>and envy; drunkenness, orgies, and the like.  I warn you, as I did before, that those who live like this will not inherit the kingdom of God.  </a:t>
            </a:r>
            <a:r>
              <a:rPr lang="en-US" sz="2700" b="1" baseline="30000" dirty="0" smtClean="0">
                <a:effectLst>
                  <a:outerShdw blurRad="38100" dist="38100" dir="2700000" algn="tl">
                    <a:srgbClr val="000000">
                      <a:alpha val="43137"/>
                    </a:srgbClr>
                  </a:outerShdw>
                </a:effectLst>
                <a:latin typeface="Georgia" pitchFamily="18" charset="0"/>
              </a:rPr>
              <a:t>22</a:t>
            </a:r>
            <a:r>
              <a:rPr lang="en-US" sz="2700" i="1" dirty="0" smtClean="0">
                <a:latin typeface="Georgia" pitchFamily="18" charset="0"/>
              </a:rPr>
              <a:t>But the fruit of the Spirit is love, joy, peace, forbearance, kindness, goodness, faithfulness,  </a:t>
            </a:r>
            <a:r>
              <a:rPr lang="en-US" sz="2700" b="1" baseline="30000" dirty="0" smtClean="0">
                <a:effectLst>
                  <a:outerShdw blurRad="38100" dist="38100" dir="2700000" algn="tl">
                    <a:srgbClr val="000000">
                      <a:alpha val="43137"/>
                    </a:srgbClr>
                  </a:outerShdw>
                </a:effectLst>
                <a:latin typeface="Georgia" pitchFamily="18" charset="0"/>
              </a:rPr>
              <a:t>23</a:t>
            </a:r>
            <a:r>
              <a:rPr lang="en-US" sz="2700" i="1" dirty="0" smtClean="0">
                <a:latin typeface="Georgia" pitchFamily="18" charset="0"/>
              </a:rPr>
              <a:t>gentleness and self-control.  Against such things there is no law.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2" name="Picture 1" descr="5 - 17 - chart.jpg"/>
          <p:cNvPicPr>
            <a:picLocks noChangeAspect="1"/>
          </p:cNvPicPr>
          <p:nvPr/>
        </p:nvPicPr>
        <p:blipFill>
          <a:blip r:embed="rId2" cstate="print"/>
          <a:stretch>
            <a:fillRect/>
          </a:stretch>
        </p:blipFill>
        <p:spPr>
          <a:xfrm>
            <a:off x="0" y="0"/>
            <a:ext cx="9141768" cy="68580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15696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now sets before us two sharply contrasting pictures, like two military forces on opposite sides of a battlefield.  On one side are the “</a:t>
            </a:r>
            <a:r>
              <a:rPr lang="en-US" sz="2400" b="1" dirty="0" smtClean="0">
                <a:effectLst>
                  <a:outerShdw blurRad="38100" dist="38100" dir="2700000" algn="tl">
                    <a:srgbClr val="000000">
                      <a:alpha val="43137"/>
                    </a:srgbClr>
                  </a:outerShdw>
                </a:effectLst>
                <a:latin typeface="Cambria" pitchFamily="18" charset="0"/>
              </a:rPr>
              <a:t>deeds of the flesh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5:19-21</a:t>
            </a:r>
            <a:r>
              <a:rPr lang="en-US" sz="2400" b="1" dirty="0" smtClean="0">
                <a:latin typeface="Cambria" pitchFamily="18" charset="0"/>
              </a:rPr>
              <a:t>) and on the other, the “</a:t>
            </a:r>
            <a:r>
              <a:rPr lang="en-US" sz="2400" b="1" dirty="0" smtClean="0">
                <a:effectLst>
                  <a:outerShdw blurRad="38100" dist="38100" dir="2700000" algn="tl">
                    <a:srgbClr val="000000">
                      <a:alpha val="43137"/>
                    </a:srgbClr>
                  </a:outerShdw>
                </a:effectLst>
                <a:latin typeface="Cambria" pitchFamily="18" charset="0"/>
              </a:rPr>
              <a:t>fruit of the Spirit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5:22-23</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5:19 – 23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5 - 19 flesh.jpg"/>
          <p:cNvPicPr>
            <a:picLocks noChangeAspect="1"/>
          </p:cNvPicPr>
          <p:nvPr/>
        </p:nvPicPr>
        <p:blipFill>
          <a:blip r:embed="rId3" cstate="print"/>
          <a:srcRect l="7209" t="14135" r="11354" b="6570"/>
          <a:stretch>
            <a:fillRect/>
          </a:stretch>
        </p:blipFill>
        <p:spPr>
          <a:xfrm>
            <a:off x="533400" y="2895600"/>
            <a:ext cx="8077200" cy="3886200"/>
          </a:xfrm>
          <a:prstGeom prst="rect">
            <a:avLst/>
          </a:prstGeom>
          <a:ln>
            <a:noFill/>
          </a:ln>
          <a:effectLst>
            <a:outerShdw blurRad="190500" algn="tl" rotWithShape="0">
              <a:srgbClr val="000000">
                <a:alpha val="70000"/>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708981"/>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Notice that the list of the deeds of the flesh is longer than the list of the fruit of the Spirit.  Paul gives fifteen concrete examples of the deeds of the flesh, concluding with the phrase </a:t>
            </a:r>
            <a:r>
              <a:rPr lang="en-US" sz="2400" b="1" i="1" dirty="0" smtClean="0">
                <a:latin typeface="Cambria" pitchFamily="18" charset="0"/>
              </a:rPr>
              <a:t>“and the like”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5:21</a:t>
            </a:r>
            <a:r>
              <a:rPr lang="en-US" sz="2400" b="1" dirty="0" smtClean="0">
                <a:latin typeface="Cambria" pitchFamily="18" charset="0"/>
              </a:rPr>
              <a:t>).  He could easily have listed more.  </a:t>
            </a:r>
          </a:p>
          <a:p>
            <a:pPr indent="457200">
              <a:spcAft>
                <a:spcPts val="1200"/>
              </a:spcAft>
            </a:pPr>
            <a:r>
              <a:rPr lang="en-US" sz="2400" b="1" dirty="0" smtClean="0">
                <a:latin typeface="Cambria" pitchFamily="18" charset="0"/>
              </a:rPr>
              <a:t>We won’t take time to examine each word in the list.  That wasn’t Paul’s intention.  His purpose was to paint a dreadful overview of various lifestyles steeped in sin.  </a:t>
            </a:r>
          </a:p>
          <a:p>
            <a:pPr indent="457200">
              <a:spcAft>
                <a:spcPts val="1200"/>
              </a:spcAft>
            </a:pPr>
            <a:r>
              <a:rPr lang="en-US" sz="2400" b="1" dirty="0" smtClean="0">
                <a:latin typeface="Cambria" pitchFamily="18" charset="0"/>
              </a:rPr>
              <a:t>Four major subjects appear in Paul’s sin list:</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1] SEXUAL SIN 		2] RELIGIOUS SIN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	3] SOCIAL SIN 		4] PERSONAL SIN</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5:19 – 23</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35531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SEXUAL SIN:</a:t>
            </a:r>
            <a:r>
              <a:rPr lang="en-US" sz="2400" b="1" dirty="0" smtClean="0">
                <a:latin typeface="Cambria" pitchFamily="18" charset="0"/>
              </a:rPr>
              <a:t>  This includes things like uncontrolled lust, adultery, fornication, homosexual practice, prostitution, and pornography.</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RELIGIOUS SIN:</a:t>
            </a:r>
            <a:r>
              <a:rPr lang="en-US" sz="2400" b="1" dirty="0" smtClean="0">
                <a:latin typeface="Cambria" pitchFamily="18" charset="0"/>
              </a:rPr>
              <a:t>  This includes such things as occult involvement, false religions, New Age spirituality, superstition, and idolatrous materialism.</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SOCIAL SIN:</a:t>
            </a:r>
            <a:r>
              <a:rPr lang="en-US" sz="2400" b="1" dirty="0" smtClean="0">
                <a:latin typeface="Cambria" pitchFamily="18" charset="0"/>
              </a:rPr>
              <a:t>  this includes things that are destructive to our families, churches, and communities, such as slander, gossip, harboring bitterness, bearing grudges, road rage, refusing to forgive, and physical or verbal abuse.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PERSONAL SIN:</a:t>
            </a:r>
            <a:r>
              <a:rPr lang="en-US" sz="2400" b="1" dirty="0" smtClean="0">
                <a:latin typeface="Cambria" pitchFamily="18" charset="0"/>
              </a:rPr>
              <a:t>  This include sins against one’s own body, such as drug addiction, workaholism, alcoholism, barhopping, gluttony , and other self-destructive behavior.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5:19 – 23</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says that people who “practice” these deeds of the flesh </a:t>
            </a:r>
            <a:r>
              <a:rPr lang="en-US" sz="2400" b="1" i="1" dirty="0" smtClean="0">
                <a:latin typeface="Cambria" pitchFamily="18" charset="0"/>
              </a:rPr>
              <a:t>“will not inherit the kingdom of God”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5:21</a:t>
            </a:r>
            <a:r>
              <a:rPr lang="en-US" sz="2400" b="1" dirty="0" smtClean="0">
                <a:latin typeface="Cambria" pitchFamily="18" charset="0"/>
              </a:rPr>
              <a:t>).  Does Paul mean that true believers who get entrapped in some of these sins will lose their salvation?  Certainly not!  Christ died for all of our sins—past, present, and future.  No Christian is sinless.  Every one of us struggles on a daily basis with deeds contained in Paul’s ugly sin list.  </a:t>
            </a:r>
          </a:p>
          <a:p>
            <a:pPr indent="457200">
              <a:spcAft>
                <a:spcPts val="1200"/>
              </a:spcAft>
            </a:pPr>
            <a:r>
              <a:rPr lang="en-US" sz="2400" b="1" dirty="0" smtClean="0">
                <a:latin typeface="Cambria" pitchFamily="18" charset="0"/>
              </a:rPr>
              <a:t>Paul means that those whose lifestyles continually demonstrate indulgence in the deeds of the flesh do not have the Spirit of God.  Those who don’t have the Spirit of God do not have eternal life.  He’s not talking about the saint who has a problem with jealousy, or the father who has a temper, or the working mother who becomes hooked on prescription drugs.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5:19 – 23</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is talking about people who abandon themselves to a lifestyle habitually dominated by these deeds.  Paul didn’t mean for his list of dirty deeds to become a checklist for determining whether a person is saved or not.  If any of us were to be caught on a bad day, week, or month, we would all fail such a test and be judged by others as outside the kingdom of God.  </a:t>
            </a:r>
          </a:p>
          <a:p>
            <a:pPr indent="457200">
              <a:spcAft>
                <a:spcPts val="1200"/>
              </a:spcAft>
            </a:pPr>
            <a:r>
              <a:rPr lang="en-US" sz="2400" b="1" dirty="0" smtClean="0">
                <a:latin typeface="Cambria" pitchFamily="18" charset="0"/>
              </a:rPr>
              <a:t>Rather, Paul’s point is that because these lifestyles of sin typify those who do not know Christ, we who do have a relationship with God should be eager to avoid such practices!  And we are not just to avoid the bad: those who have the Spirit should display quite a different set of characteristics, the “</a:t>
            </a:r>
            <a:r>
              <a:rPr lang="en-US" sz="2400" b="1" dirty="0" smtClean="0">
                <a:effectLst>
                  <a:outerShdw blurRad="38100" dist="38100" dir="2700000" algn="tl">
                    <a:srgbClr val="000000">
                      <a:alpha val="43137"/>
                    </a:srgbClr>
                  </a:outerShdw>
                </a:effectLst>
                <a:latin typeface="Cambria" pitchFamily="18" charset="0"/>
              </a:rPr>
              <a:t>fruit of the Spirit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5:22-23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5:19 – 23</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then stresses the need for the Christian to walk in the Spirit so as not to fulfill the lust of the flesh.  He describes the enmity between the flesh and the Spirit, explaining why we must bear the fruit of the Spirit instead practicing the works of the flesh (</a:t>
            </a:r>
            <a:r>
              <a:rPr lang="en-US" sz="2400" b="1" dirty="0" smtClean="0">
                <a:effectLst>
                  <a:outerShdw blurRad="38100" dist="38100" dir="2700000" algn="tl">
                    <a:srgbClr val="000000">
                      <a:alpha val="43137"/>
                    </a:srgbClr>
                  </a:outerShdw>
                </a:effectLst>
                <a:latin typeface="Cambria" pitchFamily="18" charset="0"/>
              </a:rPr>
              <a:t>5:16-23</a:t>
            </a:r>
            <a:r>
              <a:rPr lang="en-US" sz="2400" b="1" dirty="0" smtClean="0">
                <a:latin typeface="Cambria" pitchFamily="18" charset="0"/>
              </a:rPr>
              <a:t>).  </a:t>
            </a:r>
          </a:p>
          <a:p>
            <a:pPr indent="457200">
              <a:spcAft>
                <a:spcPts val="1200"/>
              </a:spcAft>
            </a:pPr>
            <a:r>
              <a:rPr lang="en-US" sz="2400" b="1" dirty="0" smtClean="0">
                <a:latin typeface="Cambria" pitchFamily="18" charset="0"/>
              </a:rPr>
              <a:t>Not only is there no inheritance in the kingdom of God for those engaging in the works of the flesh, but those in Christ have crucified the flesh with its passions and desires. Having been made alive in the Spirit, they ought to walk in the Spirit so as not to be conceited, not provoking nor envying one another (</a:t>
            </a:r>
            <a:r>
              <a:rPr lang="en-US" sz="2400" b="1" dirty="0" smtClean="0">
                <a:effectLst>
                  <a:outerShdw blurRad="38100" dist="38100" dir="2700000" algn="tl">
                    <a:srgbClr val="000000">
                      <a:alpha val="43137"/>
                    </a:srgbClr>
                  </a:outerShdw>
                </a:effectLst>
                <a:latin typeface="Cambria" pitchFamily="18" charset="0"/>
              </a:rPr>
              <a:t>5:24-26</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doesn’t call these good works the “deeds of the Spirit,” but the singular “</a:t>
            </a:r>
            <a:r>
              <a:rPr lang="en-US" sz="2400" b="1" dirty="0" smtClean="0">
                <a:effectLst>
                  <a:outerShdw blurRad="38100" dist="38100" dir="2700000" algn="tl">
                    <a:srgbClr val="000000">
                      <a:alpha val="43137"/>
                    </a:srgbClr>
                  </a:outerShdw>
                </a:effectLst>
                <a:latin typeface="Cambria" pitchFamily="18" charset="0"/>
              </a:rPr>
              <a:t>fruit</a:t>
            </a:r>
            <a:r>
              <a:rPr lang="en-US" sz="2400" b="1" dirty="0" smtClean="0">
                <a:latin typeface="Cambria" pitchFamily="18" charset="0"/>
              </a:rPr>
              <a:t>” of the Spirit.  The singular form stresses that these qualities are a unity, like a bunch of grapes instead of separate pieces of fruit, and also that they are all to be found in all Christians.  </a:t>
            </a:r>
          </a:p>
          <a:p>
            <a:pPr indent="457200">
              <a:spcAft>
                <a:spcPts val="1200"/>
              </a:spcAft>
            </a:pPr>
            <a:r>
              <a:rPr lang="en-US" sz="2400" b="1" dirty="0" smtClean="0">
                <a:latin typeface="Cambria" pitchFamily="18" charset="0"/>
              </a:rPr>
              <a:t>In this they differ from the “</a:t>
            </a:r>
            <a:r>
              <a:rPr lang="en-US" sz="2400" b="1" dirty="0" smtClean="0">
                <a:effectLst>
                  <a:outerShdw blurRad="38100" dist="38100" dir="2700000" algn="tl">
                    <a:srgbClr val="000000">
                      <a:alpha val="43137"/>
                    </a:srgbClr>
                  </a:outerShdw>
                </a:effectLst>
                <a:latin typeface="Cambria" pitchFamily="18" charset="0"/>
              </a:rPr>
              <a:t>gifts</a:t>
            </a:r>
            <a:r>
              <a:rPr lang="en-US" sz="2400" b="1" dirty="0" smtClean="0">
                <a:latin typeface="Cambria" pitchFamily="18" charset="0"/>
              </a:rPr>
              <a:t>” of the Spirit, which are given one by one to different people as the church has need.  These qualities of the Christian walking by the power of the Holy Spirit flow together from a heart indwelled by the Spirit of God.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5:19 – 23</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Life in the Spirit means life controlled by the Spirit in every area, from our innermost attitudes and emotions to our outermost relationships and responsibilities.  </a:t>
            </a:r>
          </a:p>
          <a:p>
            <a:pPr indent="457200">
              <a:spcAft>
                <a:spcPts val="1200"/>
              </a:spcAft>
            </a:pPr>
            <a:r>
              <a:rPr lang="en-US" sz="2400" b="1" dirty="0" smtClean="0">
                <a:latin typeface="Cambria" pitchFamily="18" charset="0"/>
              </a:rPr>
              <a:t>Against the fruit of the Spirit, </a:t>
            </a:r>
            <a:r>
              <a:rPr lang="en-US" sz="2400" b="1" i="1" dirty="0" smtClean="0">
                <a:latin typeface="Cambria" pitchFamily="18" charset="0"/>
              </a:rPr>
              <a:t>“there is no law”</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5:23</a:t>
            </a:r>
            <a:r>
              <a:rPr lang="en-US" sz="2400" b="1" dirty="0" smtClean="0">
                <a:latin typeface="Cambria" pitchFamily="18" charset="0"/>
              </a:rPr>
              <a:t>).  In other words, the Law cannot condemn us when we live by the Spirit.  Nor do we need to keep looking up the rules and regulations for every situation when we handle each moment of life with these virtues.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5:19 – 23</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59394" name="Picture 2" descr="https://i0.wp.com/life323.com/wp-content/uploads/2017/08/31-Fruits.jpg?resize=752%2C440"/>
          <p:cNvPicPr>
            <a:picLocks noChangeAspect="1" noChangeArrowheads="1"/>
          </p:cNvPicPr>
          <p:nvPr/>
        </p:nvPicPr>
        <p:blipFill>
          <a:blip r:embed="rId2" cstate="print"/>
          <a:srcRect/>
          <a:stretch>
            <a:fillRect/>
          </a:stretch>
        </p:blipFill>
        <p:spPr bwMode="auto">
          <a:xfrm>
            <a:off x="228600" y="762000"/>
            <a:ext cx="8763000" cy="54864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amond(out)">
                                      <p:cBhvr>
                                        <p:cTn id="7" dur="2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5:24 – 26</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087189"/>
            <a:ext cx="8458200" cy="235449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24</a:t>
            </a:r>
            <a:r>
              <a:rPr lang="en-US" sz="2700" i="1" dirty="0" smtClean="0">
                <a:latin typeface="Georgia" pitchFamily="18" charset="0"/>
              </a:rPr>
              <a:t>Those who belong to Christ Jesus have crucified the flesh with its passions and desires.  </a:t>
            </a:r>
            <a:r>
              <a:rPr lang="en-US" sz="2700" b="1" baseline="30000" dirty="0" smtClean="0">
                <a:effectLst>
                  <a:outerShdw blurRad="38100" dist="38100" dir="2700000" algn="tl">
                    <a:srgbClr val="000000">
                      <a:alpha val="43137"/>
                    </a:srgbClr>
                  </a:outerShdw>
                </a:effectLst>
                <a:latin typeface="Georgia" pitchFamily="18" charset="0"/>
              </a:rPr>
              <a:t>25</a:t>
            </a:r>
            <a:r>
              <a:rPr lang="en-US" sz="2700" i="1" dirty="0" smtClean="0">
                <a:latin typeface="Georgia" pitchFamily="18" charset="0"/>
              </a:rPr>
              <a:t>Since we live by the Spirit, let us keep in step with the Spirit.  </a:t>
            </a:r>
            <a:r>
              <a:rPr lang="en-US" sz="2700" b="1" baseline="30000" dirty="0" smtClean="0">
                <a:effectLst>
                  <a:outerShdw blurRad="38100" dist="38100" dir="2700000" algn="tl">
                    <a:srgbClr val="000000">
                      <a:alpha val="43137"/>
                    </a:srgbClr>
                  </a:outerShdw>
                </a:effectLst>
                <a:latin typeface="Georgia" pitchFamily="18" charset="0"/>
              </a:rPr>
              <a:t>26</a:t>
            </a:r>
            <a:r>
              <a:rPr lang="en-US" sz="2700" i="1" dirty="0" smtClean="0">
                <a:latin typeface="Georgia" pitchFamily="18" charset="0"/>
              </a:rPr>
              <a:t>Let us not become conceited, provoking and envying each other.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All this talk about the fruit of the Spirit leads to a natural question: “How?”  How do we walk in the Spirit?  How do we keep the flesh from getting a foothold?  How do we live a life that consistently reflects the goodness of God?    </a:t>
            </a:r>
          </a:p>
          <a:p>
            <a:pPr indent="457200">
              <a:spcAft>
                <a:spcPts val="1200"/>
              </a:spcAft>
            </a:pPr>
            <a:r>
              <a:rPr lang="en-US" sz="2400" b="1" dirty="0" smtClean="0">
                <a:latin typeface="Cambria" pitchFamily="18" charset="0"/>
              </a:rPr>
              <a:t>Paul addresses these questions when he reminds us that those who belong to Christ (all believers) have put the flesh to death along with its passions and desires (</a:t>
            </a:r>
            <a:r>
              <a:rPr lang="en-US" sz="2400" b="1" dirty="0" smtClean="0">
                <a:effectLst>
                  <a:outerShdw blurRad="38100" dist="38100" dir="2700000" algn="tl">
                    <a:srgbClr val="000000">
                      <a:alpha val="43137"/>
                    </a:srgbClr>
                  </a:outerShdw>
                </a:effectLst>
                <a:latin typeface="Cambria" pitchFamily="18" charset="0"/>
              </a:rPr>
              <a:t>5:24</a:t>
            </a:r>
            <a:r>
              <a:rPr lang="en-US" sz="2400" b="1" dirty="0" smtClean="0">
                <a:latin typeface="Cambria" pitchFamily="18" charset="0"/>
              </a:rPr>
              <a:t>).  This is a past reality.  Our old nature was crucified with Christ, nailed to the cross with Him (</a:t>
            </a:r>
            <a:r>
              <a:rPr lang="en-US" sz="2400" b="1" dirty="0" smtClean="0">
                <a:effectLst>
                  <a:outerShdw blurRad="38100" dist="38100" dir="2700000" algn="tl">
                    <a:srgbClr val="000000">
                      <a:alpha val="43137"/>
                    </a:srgbClr>
                  </a:outerShdw>
                </a:effectLst>
                <a:latin typeface="Cambria" pitchFamily="18" charset="0"/>
              </a:rPr>
              <a:t>Romans 6:6</a:t>
            </a:r>
            <a:r>
              <a:rPr lang="en-US" sz="2400" b="1" dirty="0" smtClean="0">
                <a:latin typeface="Cambria" pitchFamily="18" charset="0"/>
              </a:rPr>
              <a:t>).  </a:t>
            </a:r>
          </a:p>
          <a:p>
            <a:pPr indent="457200">
              <a:spcAft>
                <a:spcPts val="1200"/>
              </a:spcAft>
            </a:pPr>
            <a:r>
              <a:rPr lang="en-US" sz="2400" b="1" dirty="0" smtClean="0">
                <a:latin typeface="Cambria" pitchFamily="18" charset="0"/>
              </a:rPr>
              <a:t>As Paul said a few chapters earlier, “I have been crucified with Christ; and it is no longer I who live, but Christ lives in me” (</a:t>
            </a:r>
            <a:r>
              <a:rPr lang="en-US" sz="2400" b="1" dirty="0" smtClean="0">
                <a:effectLst>
                  <a:outerShdw blurRad="38100" dist="38100" dir="2700000" algn="tl">
                    <a:srgbClr val="000000">
                      <a:alpha val="43137"/>
                    </a:srgbClr>
                  </a:outerShdw>
                </a:effectLst>
                <a:latin typeface="Cambria" pitchFamily="18" charset="0"/>
              </a:rPr>
              <a:t>Gal 2:20</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5:24 – 26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other words, the moment we first believed, the Holy Spirit baptized us into the body of Christ, exchanging our sin for Christ’s righteousness. </a:t>
            </a:r>
          </a:p>
          <a:p>
            <a:pPr indent="457200">
              <a:spcAft>
                <a:spcPts val="1200"/>
              </a:spcAft>
            </a:pPr>
            <a:r>
              <a:rPr lang="en-US" sz="2400" b="1" dirty="0" smtClean="0">
                <a:latin typeface="Cambria" pitchFamily="18" charset="0"/>
              </a:rPr>
              <a:t>The Spirit also comes to dwell in us, permanently cleansing us from sin, uniting us with Christ, and sealing us with the promise of future redemption.  We have been made “alive together with Christ” (</a:t>
            </a:r>
            <a:r>
              <a:rPr lang="en-US" sz="2400" b="1" dirty="0" smtClean="0">
                <a:effectLst>
                  <a:outerShdw blurRad="38100" dist="38100" dir="2700000" algn="tl">
                    <a:srgbClr val="000000">
                      <a:alpha val="43137"/>
                    </a:srgbClr>
                  </a:outerShdw>
                </a:effectLst>
                <a:latin typeface="Cambria" pitchFamily="18" charset="0"/>
              </a:rPr>
              <a:t>Eph 2:5</a:t>
            </a:r>
            <a:r>
              <a:rPr lang="en-US" sz="2400" b="1" dirty="0" smtClean="0">
                <a:latin typeface="Cambria" pitchFamily="18" charset="0"/>
              </a:rPr>
              <a:t>).    </a:t>
            </a:r>
          </a:p>
          <a:p>
            <a:pPr indent="457200">
              <a:spcAft>
                <a:spcPts val="1200"/>
              </a:spcAft>
            </a:pPr>
            <a:r>
              <a:rPr lang="en-US" sz="2400" b="1" dirty="0" smtClean="0">
                <a:latin typeface="Cambria" pitchFamily="18" charset="0"/>
              </a:rPr>
              <a:t>So, because we live by the Spirit of God, we should also walk by the Spirit of God (</a:t>
            </a:r>
            <a:r>
              <a:rPr lang="en-US" sz="2400" b="1" dirty="0" smtClean="0">
                <a:effectLst>
                  <a:outerShdw blurRad="38100" dist="38100" dir="2700000" algn="tl">
                    <a:srgbClr val="000000">
                      <a:alpha val="43137"/>
                    </a:srgbClr>
                  </a:outerShdw>
                </a:effectLst>
                <a:latin typeface="Cambria" pitchFamily="18" charset="0"/>
              </a:rPr>
              <a:t>5:25</a:t>
            </a:r>
            <a:r>
              <a:rPr lang="en-US" sz="2400" b="1" dirty="0" smtClean="0">
                <a:latin typeface="Cambria" pitchFamily="18" charset="0"/>
              </a:rPr>
              <a:t>).  This means choosing to change and continuously following through on that commitment, knowing that the willingness and the ability comes not from us, but from Christ (</a:t>
            </a:r>
            <a:r>
              <a:rPr lang="en-US" sz="2400" b="1" dirty="0" smtClean="0">
                <a:effectLst>
                  <a:outerShdw blurRad="38100" dist="38100" dir="2700000" algn="tl">
                    <a:srgbClr val="000000">
                      <a:alpha val="43137"/>
                    </a:srgbClr>
                  </a:outerShdw>
                </a:effectLst>
                <a:latin typeface="Cambria" pitchFamily="18" charset="0"/>
              </a:rPr>
              <a:t>Phil 2:13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5:24 – 26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686800" cy="2451953"/>
          </a:xfrm>
          <a:prstGeom prst="rect">
            <a:avLst/>
          </a:prstGeom>
          <a:noFill/>
          <a:effectLst/>
        </p:spPr>
        <p:txBody>
          <a:bodyPr wrap="square" rtlCol="0">
            <a:spAutoFit/>
          </a:bodyPr>
          <a:lstStyle/>
          <a:p>
            <a:pPr>
              <a:spcAft>
                <a:spcPts val="1000"/>
              </a:spcAft>
            </a:pPr>
            <a:r>
              <a:rPr lang="en-US" sz="2400" b="1" dirty="0" smtClean="0">
                <a:effectLst>
                  <a:outerShdw blurRad="38100" dist="38100" dir="2700000" algn="tl">
                    <a:srgbClr val="000000">
                      <a:alpha val="43137"/>
                    </a:srgbClr>
                  </a:outerShdw>
                </a:effectLst>
                <a:latin typeface="Cambria" pitchFamily="18" charset="0"/>
              </a:rPr>
              <a:t>Therefore . . . </a:t>
            </a:r>
          </a:p>
          <a:p>
            <a:pPr>
              <a:spcAft>
                <a:spcPts val="1000"/>
              </a:spcAft>
              <a:buFont typeface="Arial" pitchFamily="34" charset="0"/>
              <a:buChar char="•"/>
            </a:pPr>
            <a:r>
              <a:rPr lang="en-US" sz="2400" b="1" dirty="0" smtClean="0">
                <a:latin typeface="Cambria" pitchFamily="18" charset="0"/>
              </a:rPr>
              <a:t>  Consciously, consistently, and courageously say no to sin.</a:t>
            </a:r>
          </a:p>
          <a:p>
            <a:pPr>
              <a:spcAft>
                <a:spcPts val="1000"/>
              </a:spcAft>
              <a:buFont typeface="Arial" pitchFamily="34" charset="0"/>
              <a:buChar char="•"/>
            </a:pPr>
            <a:r>
              <a:rPr lang="en-US" sz="2400" b="1" dirty="0" smtClean="0">
                <a:latin typeface="Cambria" pitchFamily="18" charset="0"/>
              </a:rPr>
              <a:t>  Repeatedly remind yourself of who you are in Christ. </a:t>
            </a:r>
          </a:p>
          <a:p>
            <a:pPr>
              <a:spcAft>
                <a:spcPts val="1000"/>
              </a:spcAft>
              <a:buFont typeface="Arial" pitchFamily="34" charset="0"/>
              <a:buChar char="•"/>
            </a:pPr>
            <a:r>
              <a:rPr lang="en-US" sz="2400" b="1" dirty="0" smtClean="0">
                <a:latin typeface="Cambria" pitchFamily="18" charset="0"/>
              </a:rPr>
              <a:t>  Pursue His will, desires, and calling, no matter the cost. </a:t>
            </a:r>
          </a:p>
          <a:p>
            <a:pPr>
              <a:spcAft>
                <a:spcPts val="1000"/>
              </a:spcAft>
              <a:buFont typeface="Arial" pitchFamily="34" charset="0"/>
              <a:buChar char="•"/>
            </a:pPr>
            <a:r>
              <a:rPr lang="en-US" sz="2400" b="1" dirty="0" smtClean="0">
                <a:latin typeface="Cambria" pitchFamily="18" charset="0"/>
              </a:rPr>
              <a:t>  Forsake your own weaknesses and depend on His strength.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5:24 – 26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3810000"/>
            <a:ext cx="8305800" cy="23083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experienced the Savior’s liberating touch, we must recall what we were freed from and embrace what we were freed for.  Like the woman caught in adultery, freed from condemnation and the curse of the Law, we must heed Christ’s exhortation: </a:t>
            </a:r>
            <a:r>
              <a:rPr lang="en-US" sz="2400" b="1" i="1" dirty="0" smtClean="0">
                <a:latin typeface="Cambria" pitchFamily="18" charset="0"/>
              </a:rPr>
              <a:t>“Go.  From now on sin no more”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John 8:11</a:t>
            </a:r>
            <a:r>
              <a:rPr lang="en-US" sz="2400" b="1" dirty="0" smtClean="0">
                <a:latin typeface="Cambria" pitchFamily="18" charset="0"/>
              </a:rPr>
              <a:t>).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13 April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4555093"/>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KJV and the NIV, plus one additional versions of the Bible, i.e., NRSV, NLT, NKJV, etc …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Chapter 5:26 – 6:10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“Living Together in the Spirit” </a:t>
            </a:r>
          </a:p>
          <a:p>
            <a:pPr marL="731520" indent="-274320" algn="ctr">
              <a:spcAft>
                <a:spcPts val="600"/>
              </a:spcAft>
            </a:pPr>
            <a:endParaRPr lang="en-US" sz="3200" b="1" dirty="0" smtClean="0">
              <a:solidFill>
                <a:prstClr val="black"/>
              </a:solidFill>
              <a:effectLst>
                <a:outerShdw blurRad="38100" dist="38100" dir="2700000" algn="tl">
                  <a:srgbClr val="000000">
                    <a:alpha val="43137"/>
                  </a:srgbClr>
                </a:outerShdw>
              </a:effectLst>
              <a:latin typeface="Cambria" pitchFamily="18" charset="0"/>
            </a:endParaRPr>
          </a:p>
          <a:p>
            <a:pPr marL="731520" indent="-274320" algn="ctr">
              <a:spcAft>
                <a:spcPts val="600"/>
              </a:spcAft>
            </a:pPr>
            <a:r>
              <a:rPr lang="en-US" sz="2400" b="1" dirty="0" smtClean="0">
                <a:solidFill>
                  <a:prstClr val="black"/>
                </a:solidFill>
                <a:latin typeface="Broadway" pitchFamily="82" charset="0"/>
              </a:rPr>
              <a:t>EBC  Website  for  Handouts</a:t>
            </a:r>
          </a:p>
          <a:p>
            <a:pPr marL="731520" indent="-274320" algn="ctr">
              <a:spcAft>
                <a:spcPts val="600"/>
              </a:spcAft>
            </a:pPr>
            <a:r>
              <a:rPr lang="en-US" sz="2400" b="1" u="sng" dirty="0" smtClean="0">
                <a:solidFill>
                  <a:srgbClr val="C00000"/>
                </a:solidFill>
                <a:latin typeface="Cambria" pitchFamily="18" charset="0"/>
                <a:hlinkClick r:id="rId3"/>
              </a:rPr>
              <a:t>https://bit.ly/surveyofpaulineepistles</a:t>
            </a:r>
            <a:endParaRPr lang="en-US" sz="2400" b="1" dirty="0" smtClean="0">
              <a:solidFill>
                <a:srgbClr val="C00000"/>
              </a:solidFill>
              <a:latin typeface="Cambria"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64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011961" y="3171907"/>
            <a:ext cx="5262874"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“Learning to Walk in Freedom”</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tend to view freedom as something akin to </a:t>
            </a:r>
            <a:r>
              <a:rPr lang="en-US" sz="2400" b="1" dirty="0" smtClean="0">
                <a:effectLst>
                  <a:outerShdw blurRad="38100" dist="38100" dir="2700000" algn="tl">
                    <a:srgbClr val="000000">
                      <a:alpha val="43137"/>
                    </a:srgbClr>
                  </a:outerShdw>
                </a:effectLst>
                <a:latin typeface="Cambria" pitchFamily="18" charset="0"/>
              </a:rPr>
              <a:t>007’s</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“license to kill.”</a:t>
            </a:r>
            <a:r>
              <a:rPr lang="en-US" sz="2400" b="1" dirty="0" smtClean="0">
                <a:latin typeface="Cambria" pitchFamily="18" charset="0"/>
              </a:rPr>
              <a:t>  If anything we do is covered by the grace of God, we might as well embrace that liberty and live life to the max!  We can cast off all restrictions and go hog wild.  And we won’t let anybody tell us what to do – ever.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“If you think that philosophy of life results in freedom, you haven’t spent fifty-plus years in pastoral ministry.  Over and over again, I’ve seen that kind of licentious living enslave people in the consequences of their sinful and foolish choice..  Sometimes the effects are so extreme that they scar people for life.  Trust me.  The “just do it” approach to life isn’t freedom; it’s just another form of bondage.”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Introduction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We’ve seen Paul react strongly against the error of legalism.  Now, in </a:t>
            </a:r>
            <a:r>
              <a:rPr lang="en-US" sz="2400" b="1" dirty="0" smtClean="0">
                <a:effectLst>
                  <a:outerShdw blurRad="38100" dist="38100" dir="2700000" algn="tl">
                    <a:srgbClr val="000000">
                      <a:alpha val="43137"/>
                    </a:srgbClr>
                  </a:outerShdw>
                </a:effectLst>
                <a:latin typeface="Cambria" pitchFamily="18" charset="0"/>
              </a:rPr>
              <a:t>Galatians 5:13-26</a:t>
            </a:r>
            <a:r>
              <a:rPr lang="en-US" sz="2400" b="1" dirty="0" smtClean="0">
                <a:latin typeface="Cambria" pitchFamily="18" charset="0"/>
              </a:rPr>
              <a:t>, he corrects the other extreme—</a:t>
            </a:r>
            <a:r>
              <a:rPr lang="en-US" sz="2400" b="1" i="1" dirty="0" smtClean="0">
                <a:effectLst>
                  <a:outerShdw blurRad="38100" dist="38100" dir="2700000" algn="tl">
                    <a:srgbClr val="000000">
                      <a:alpha val="43137"/>
                    </a:srgbClr>
                  </a:outerShdw>
                </a:effectLst>
                <a:latin typeface="Cambria" pitchFamily="18" charset="0"/>
              </a:rPr>
              <a:t>license</a:t>
            </a:r>
            <a:r>
              <a:rPr lang="en-US" sz="2400" b="1" dirty="0" smtClean="0">
                <a:latin typeface="Cambria" pitchFamily="18" charset="0"/>
              </a:rPr>
              <a:t>.    </a:t>
            </a:r>
          </a:p>
          <a:p>
            <a:pPr indent="457200">
              <a:spcAft>
                <a:spcPts val="1200"/>
              </a:spcAft>
            </a:pPr>
            <a:r>
              <a:rPr lang="en-US" sz="2400" b="1" dirty="0" smtClean="0">
                <a:latin typeface="Cambria" pitchFamily="18" charset="0"/>
              </a:rPr>
              <a:t>As we will see, the balancing act between living under the Law and living lawlessly requires great wisdom, restraint, and, most importantly, the enabling power of the Holy Spirit.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Introduction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5:13 – 15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3385542"/>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You, my brothers and sisters, were called to be free.  But do not use your freedom to indulge the flesh; rather, serve one another humbly in love. </a:t>
            </a:r>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For the entire law is fulfilled in keeping this one command:  “Love your neighbor as yourself.”         </a:t>
            </a:r>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If you bite and devour each other, watch out or you will be destroyed by each other.</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Christ’s death and resurrection set us free.  Most believers understand this, at least to some extent.  Far too many, however, have come to terms with what they are freed </a:t>
            </a:r>
            <a:r>
              <a:rPr lang="en-US" sz="2400" b="1" i="1" u="sng" dirty="0" smtClean="0">
                <a:effectLst>
                  <a:outerShdw blurRad="38100" dist="38100" dir="2700000" algn="tl">
                    <a:srgbClr val="000000">
                      <a:alpha val="43137"/>
                    </a:srgbClr>
                  </a:outerShdw>
                </a:effectLst>
                <a:latin typeface="Cambria" pitchFamily="18" charset="0"/>
              </a:rPr>
              <a:t>from</a:t>
            </a:r>
            <a:r>
              <a:rPr lang="en-US" sz="2400" b="1" dirty="0" smtClean="0">
                <a:latin typeface="Cambria" pitchFamily="18" charset="0"/>
              </a:rPr>
              <a:t> but not what they are freed </a:t>
            </a:r>
            <a:r>
              <a:rPr lang="en-US" sz="2400" b="1" i="1" u="sng" dirty="0" smtClean="0">
                <a:effectLst>
                  <a:outerShdw blurRad="38100" dist="38100" dir="2700000" algn="tl">
                    <a:srgbClr val="000000">
                      <a:alpha val="43137"/>
                    </a:srgbClr>
                  </a:outerShdw>
                </a:effectLst>
                <a:latin typeface="Cambria" pitchFamily="18" charset="0"/>
              </a:rPr>
              <a:t>for</a:t>
            </a:r>
            <a:r>
              <a:rPr lang="en-US" sz="2400" b="1" dirty="0" smtClean="0">
                <a:latin typeface="Cambria" pitchFamily="18" charset="0"/>
              </a:rPr>
              <a:t>.  We weren’t release like birds from a cage to flutter wherever we want.  Nor were we freed from a dungeon to spend the rest of our days in a different jail with a few more amenities.   </a:t>
            </a:r>
          </a:p>
          <a:p>
            <a:pPr indent="457200">
              <a:spcAft>
                <a:spcPts val="1200"/>
              </a:spcAft>
            </a:pPr>
            <a:r>
              <a:rPr lang="en-US" sz="2400" b="1" dirty="0" smtClean="0">
                <a:latin typeface="Cambria" pitchFamily="18" charset="0"/>
              </a:rPr>
              <a:t>Our freedom in Christ is </a:t>
            </a:r>
            <a:r>
              <a:rPr lang="en-US" sz="2400" b="1" i="1" u="sng" dirty="0" smtClean="0">
                <a:effectLst>
                  <a:outerShdw blurRad="38100" dist="38100" dir="2700000" algn="tl">
                    <a:srgbClr val="000000">
                      <a:alpha val="43137"/>
                    </a:srgbClr>
                  </a:outerShdw>
                </a:effectLst>
                <a:latin typeface="Cambria" pitchFamily="18" charset="0"/>
              </a:rPr>
              <a:t>true</a:t>
            </a:r>
            <a:r>
              <a:rPr lang="en-US" sz="2400" b="1" dirty="0" smtClean="0">
                <a:latin typeface="Cambria" pitchFamily="18" charset="0"/>
              </a:rPr>
              <a:t> freedom, but it’s freedom with a purpose.  Christ has unlocked the prison door, unshackled us, taken us by the hand, and led us to follow Him.  He has freed us from condemnation so that we’re now able to obey Him.</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5:13 – 15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83099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 help us better understand freedom, let’s reflect on what we are freed </a:t>
            </a:r>
            <a:r>
              <a:rPr lang="en-US" sz="2400" b="1" i="1" dirty="0" smtClean="0">
                <a:effectLst>
                  <a:outerShdw blurRad="38100" dist="38100" dir="2700000" algn="tl">
                    <a:srgbClr val="000000">
                      <a:alpha val="43137"/>
                    </a:srgbClr>
                  </a:outerShdw>
                </a:effectLst>
                <a:latin typeface="Cambria" pitchFamily="18" charset="0"/>
              </a:rPr>
              <a:t>from</a:t>
            </a:r>
            <a:r>
              <a:rPr lang="en-US" sz="2400" b="1" dirty="0" smtClean="0">
                <a:latin typeface="Cambria" pitchFamily="18" charset="0"/>
              </a:rPr>
              <a:t> and what we are freed </a:t>
            </a:r>
            <a:r>
              <a:rPr lang="en-US" sz="2400" b="1" i="1" dirty="0" smtClean="0">
                <a:effectLst>
                  <a:outerShdw blurRad="38100" dist="38100" dir="2700000" algn="tl">
                    <a:srgbClr val="000000">
                      <a:alpha val="43137"/>
                    </a:srgbClr>
                  </a:outerShdw>
                </a:effectLst>
                <a:latin typeface="Cambria" pitchFamily="18" charset="0"/>
              </a:rPr>
              <a:t>for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a:t>
            </a:r>
            <a:endParaRPr lang="en-US" b="1" dirty="0" smtClean="0">
              <a:latin typeface="Cambria" pitchFamily="18" charset="0"/>
            </a:endParaRP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5:13 – 15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5 - 14 freedom.jpg"/>
          <p:cNvPicPr>
            <a:picLocks noChangeAspect="1"/>
          </p:cNvPicPr>
          <p:nvPr/>
        </p:nvPicPr>
        <p:blipFill>
          <a:blip r:embed="rId3" cstate="print"/>
          <a:srcRect l="3479" t="8396" r="4760"/>
          <a:stretch>
            <a:fillRect/>
          </a:stretch>
        </p:blipFill>
        <p:spPr>
          <a:xfrm>
            <a:off x="457200" y="2133600"/>
            <a:ext cx="8077200" cy="4515481"/>
          </a:xfrm>
          <a:prstGeom prst="rect">
            <a:avLst/>
          </a:prstGeom>
          <a:ln w="25400">
            <a:solidFill>
              <a:schemeClr val="tx1"/>
            </a:solidFill>
          </a:ln>
          <a:effectLst>
            <a:outerShdw blurRad="190500" algn="tl" rotWithShape="0">
              <a:srgbClr val="000000">
                <a:alpha val="70000"/>
              </a:srgbClr>
            </a:outerShdw>
          </a:effectLst>
        </p:spPr>
      </p:pic>
      <p:sp>
        <p:nvSpPr>
          <p:cNvPr id="6" name="Right Arrow 5"/>
          <p:cNvSpPr/>
          <p:nvPr/>
        </p:nvSpPr>
        <p:spPr>
          <a:xfrm rot="1040291">
            <a:off x="332841" y="2651292"/>
            <a:ext cx="445008" cy="256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Right Arrow 6"/>
          <p:cNvSpPr/>
          <p:nvPr/>
        </p:nvSpPr>
        <p:spPr>
          <a:xfrm rot="1040291">
            <a:off x="256640" y="3260892"/>
            <a:ext cx="445008" cy="256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Right Arrow 7"/>
          <p:cNvSpPr/>
          <p:nvPr/>
        </p:nvSpPr>
        <p:spPr>
          <a:xfrm rot="1040291">
            <a:off x="256638" y="3870492"/>
            <a:ext cx="445008" cy="256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Right Arrow 10"/>
          <p:cNvSpPr/>
          <p:nvPr/>
        </p:nvSpPr>
        <p:spPr>
          <a:xfrm rot="1040291">
            <a:off x="256640" y="4556291"/>
            <a:ext cx="445008" cy="256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Right Arrow 11"/>
          <p:cNvSpPr/>
          <p:nvPr/>
        </p:nvSpPr>
        <p:spPr>
          <a:xfrm rot="1040291">
            <a:off x="256640" y="5165891"/>
            <a:ext cx="445008" cy="256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 name="Right Arrow 12"/>
          <p:cNvSpPr/>
          <p:nvPr/>
        </p:nvSpPr>
        <p:spPr>
          <a:xfrm rot="1040291">
            <a:off x="256638" y="5851692"/>
            <a:ext cx="445008" cy="256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8" presetClass="entr" presetSubtype="32"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grpId="1" nodeType="clickEffect">
                                  <p:stCondLst>
                                    <p:cond delay="0"/>
                                  </p:stCondLst>
                                  <p:childTnLst>
                                    <p:animEffect transition="out" filter="dissolv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1" grpId="0" animBg="1"/>
      <p:bldP spid="11" grpId="1" animBg="1"/>
      <p:bldP spid="12" grpId="0" animBg="1"/>
      <p:bldP spid="12" grpId="1" animBg="1"/>
      <p:bldP spid="13" grpId="0" animBg="1"/>
      <p:bldP spid="13"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31920</TotalTime>
  <Words>3521</Words>
  <Application>Microsoft Office PowerPoint</Application>
  <PresentationFormat>On-screen Show (4:3)</PresentationFormat>
  <Paragraphs>117</Paragraphs>
  <Slides>38</Slides>
  <Notes>3</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6545</cp:revision>
  <dcterms:created xsi:type="dcterms:W3CDTF">2016-10-08T19:35:00Z</dcterms:created>
  <dcterms:modified xsi:type="dcterms:W3CDTF">2022-04-05T17:31:17Z</dcterms:modified>
</cp:coreProperties>
</file>